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9309100" cy="70532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624" autoAdjust="0"/>
  </p:normalViewPr>
  <p:slideViewPr>
    <p:cSldViewPr showGuides="1">
      <p:cViewPr>
        <p:scale>
          <a:sx n="80" d="100"/>
          <a:sy n="80" d="100"/>
        </p:scale>
        <p:origin x="1962" y="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7E4F6-1ED7-422B-AFBE-54E85848F0D2}" type="doc">
      <dgm:prSet loTypeId="urn:microsoft.com/office/officeart/2008/layout/AccentedPicture#1" loCatId="picture" qsTypeId="urn:microsoft.com/office/officeart/2005/8/quickstyle/simple1#1" qsCatId="simple" csTypeId="urn:microsoft.com/office/officeart/2005/8/colors/accent1_2#1" csCatId="accent1" phldr="1"/>
      <dgm:spPr/>
    </dgm:pt>
    <dgm:pt modelId="{453B9991-C103-4E42-954D-7C92FF753C8D}" type="pres">
      <dgm:prSet presAssocID="{6307E4F6-1ED7-422B-AFBE-54E85848F0D2}" presName="Name0" presStyleCnt="0">
        <dgm:presLayoutVars>
          <dgm:dir/>
        </dgm:presLayoutVars>
      </dgm:prSet>
      <dgm:spPr/>
    </dgm:pt>
    <dgm:pt modelId="{B7825AFF-6187-4693-9B2D-45CFD8869B6D}" type="pres">
      <dgm:prSet presAssocID="{6307E4F6-1ED7-422B-AFBE-54E85848F0D2}" presName="maxNode" presStyleCnt="0"/>
      <dgm:spPr/>
    </dgm:pt>
    <dgm:pt modelId="{066E6A27-AD20-425A-B9FA-DC2DBF8F315D}" type="pres">
      <dgm:prSet presAssocID="{6307E4F6-1ED7-422B-AFBE-54E85848F0D2}" presName="Name33" presStyleCnt="0"/>
      <dgm:spPr/>
    </dgm:pt>
  </dgm:ptLst>
  <dgm:cxnLst>
    <dgm:cxn modelId="{CE16089F-F168-489A-8255-FA4D08EA5C2C}" type="presOf" srcId="{6307E4F6-1ED7-422B-AFBE-54E85848F0D2}" destId="{453B9991-C103-4E42-954D-7C92FF753C8D}" srcOrd="0" destOrd="0" presId="urn:microsoft.com/office/officeart/2008/layout/AccentedPicture#1"/>
    <dgm:cxn modelId="{0520577D-8EC4-4523-8428-1E0EC2121B92}" type="presParOf" srcId="{453B9991-C103-4E42-954D-7C92FF753C8D}" destId="{B7825AFF-6187-4693-9B2D-45CFD8869B6D}" srcOrd="0" destOrd="0" presId="urn:microsoft.com/office/officeart/2008/layout/AccentedPicture#1"/>
    <dgm:cxn modelId="{51508DC6-BDEF-486E-98D1-F1FE3C85BDA8}" type="presParOf" srcId="{B7825AFF-6187-4693-9B2D-45CFD8869B6D}" destId="{066E6A27-AD20-425A-B9FA-DC2DBF8F315D}" srcOrd="0" destOrd="0" presId="urn:microsoft.com/office/officeart/2008/layout/AccentedPicture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#1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parTxLTRAlign" val="l"/>
              <dgm:param type="parTxRTLAlign" val="l"/>
              <dgm:param type="shpTxLTRAlignCh" val="l"/>
              <dgm:param type="shpTxRTLAlignCh" val="l"/>
              <dgm:param type="txAnchorVert" val="b"/>
            </dgm:alg>
          </dgm:if>
          <dgm:else name="Name15">
            <dgm:alg type="tx">
              <dgm:param type="parTxLTRAlign" val="r"/>
              <dgm:param type="parTxRTLAlign" val="r"/>
              <dgm:param type="shpTxLTRAlignCh" val="r"/>
              <dgm:param type="shpTxRTLAlignCh" val="r"/>
              <dgm:param type="txAnchorVert" val="b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nodeHorzAlign" val="l"/>
                <dgm:param type="horzAlign" val="l"/>
                <dgm:param type="fallback" val="1D"/>
              </dgm:alg>
            </dgm:if>
            <dgm:else name="Name20">
              <dgm:alg type="lin">
                <dgm:param type="linDir" val="fromT"/>
                <dgm:param type="vertAlign" val="t"/>
                <dgm:param type="nodeHorzAlign" val="r"/>
                <dgm:param type="horzAlign" val="r"/>
                <dgm:param type="fallback" val="1D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parTxRTLAlign" val="r"/>
                        <dgm:param type="shpTxLTRAlignCh" val="l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parTxRTLAlign" val="r"/>
                        <dgm:param type="shpTxLTRAlignCh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3943" cy="353888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1"/>
            <a:ext cx="4033943" cy="353888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E9189DAD-B835-4949-BE0F-8FA4B10D979E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99376"/>
            <a:ext cx="4033943" cy="353887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99376"/>
            <a:ext cx="4033943" cy="353887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85CED2D-0F87-4AB2-B57B-2E66EEDF8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675" y="0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4C2F2-8572-476B-B6D0-38B62D3F940F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0838" y="528638"/>
            <a:ext cx="3527425" cy="2644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49625"/>
            <a:ext cx="7448550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99250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675" y="6699250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6F842-3AA5-485A-A6C7-6BAD7B0244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6F842-3AA5-485A-A6C7-6BAD7B0244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" name="arrow.wav"/>
          </p:stSnd>
        </p:sndAc>
      </p:transition>
    </mc:Choice>
    <mc:Fallback>
      <p:transition advClick="0" advTm="3000">
        <p:sndAc>
          <p:stSnd>
            <p:snd r:embed="rId1" name="arrow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5B4F27F-30D8-4429-A859-72B2B98F849D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1273E6-6FF4-4FEB-AD1C-8886BB15A58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13" name="arrow.wav"/>
          </p:stSnd>
        </p:sndAc>
      </p:transition>
    </mc:Choice>
    <mc:Fallback>
      <p:transition advClick="0" advTm="3000">
        <p:sndAc>
          <p:stSnd>
            <p:snd r:embed="rId13" name="arrow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12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2271730"/>
          </a:xfrm>
        </p:spPr>
        <p:txBody>
          <a:bodyPr>
            <a:normAutofit fontScale="90000"/>
          </a:bodyPr>
          <a:lstStyle/>
          <a:p>
            <a:pPr algn="ctr"/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2400" dirty="0"/>
            </a:br>
            <a:br>
              <a:rPr lang="sr-Cyrl-RS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r-Cyrl-RS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r-Cyrl-RS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r-Cyrl-RS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31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31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Пројекат </a:t>
            </a:r>
            <a:br>
              <a:rPr lang="sr-Cyrl-RS" sz="31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r-Cyrl-RS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RS" sz="36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Примена ИКТ алата у настави предузетништва</a:t>
            </a:r>
            <a:br>
              <a:rPr lang="sr-Cyrl-RS" sz="31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b="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431" y="3789040"/>
            <a:ext cx="8645138" cy="1030660"/>
          </a:xfrm>
        </p:spPr>
        <p:txBody>
          <a:bodyPr>
            <a:normAutofit/>
          </a:bodyPr>
          <a:lstStyle/>
          <a:p>
            <a:pPr algn="l"/>
            <a:r>
              <a:rPr lang="sr-Cyrl-RS" sz="1800" dirty="0"/>
              <a:t>     </a:t>
            </a:r>
          </a:p>
          <a:p>
            <a:pPr algn="l"/>
            <a:r>
              <a:rPr lang="sr-Cyrl-RS" sz="22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Cyrl-RS" sz="2200" dirty="0">
                <a:latin typeface="Arial" panose="020B0604020202020204" pitchFamily="34" charset="0"/>
                <a:cs typeface="Arial" panose="020B0604020202020204" pitchFamily="34" charset="0"/>
              </a:rPr>
              <a:t>. Мобилн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r-Cyrl-RS" sz="2200" dirty="0">
                <a:latin typeface="Arial" panose="020B0604020202020204" pitchFamily="34" charset="0"/>
                <a:cs typeface="Arial" panose="020B0604020202020204" pitchFamily="34" charset="0"/>
              </a:rPr>
              <a:t>ст у Смедереву од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sr-Cyrl-RS" sz="2200" dirty="0"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200" dirty="0">
                <a:latin typeface="Arial" panose="020B0604020202020204" pitchFamily="34" charset="0"/>
                <a:cs typeface="Arial" panose="020B0604020202020204" pitchFamily="34" charset="0"/>
              </a:rPr>
              <a:t>2024. до 8.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r-Cyrl-R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2200" dirty="0">
                <a:latin typeface="Arial" panose="020B0604020202020204" pitchFamily="34" charset="0"/>
                <a:cs typeface="Arial" panose="020B0604020202020204" pitchFamily="34" charset="0"/>
              </a:rPr>
              <a:t>2024.</a:t>
            </a:r>
          </a:p>
          <a:p>
            <a:pPr algn="l"/>
            <a:endParaRPr lang="sr-Cyrl-RS" sz="1800" dirty="0"/>
          </a:p>
          <a:p>
            <a:pPr algn="l"/>
            <a:endParaRPr lang="en-US" sz="1800" dirty="0"/>
          </a:p>
        </p:txBody>
      </p:sp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71" y="130294"/>
            <a:ext cx="2234336" cy="504056"/>
          </a:xfrm>
          <a:prstGeom prst="rect">
            <a:avLst/>
          </a:prstGeom>
          <a:noFill/>
        </p:spPr>
      </p:pic>
      <p:pic>
        <p:nvPicPr>
          <p:cNvPr id="11" name="ROYALTY FREE Business Background Music  Royalty Free Corporate Promo Music Background MUSIC4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53400" y="49712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4" name="arrow.wav"/>
          </p:stSnd>
        </p:sndAc>
      </p:transition>
    </mc:Choice>
    <mc:Fallback>
      <p:transition advClick="0" advTm="3000"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209451"/>
            <a:ext cx="8191822" cy="4715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r-Cyrl-R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Пети</a:t>
            </a:r>
            <a:r>
              <a:rPr lang="sr-Cyrl-R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 мобилности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завршна активност</a:t>
            </a:r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3" y="785770"/>
            <a:ext cx="8783196" cy="5862779"/>
          </a:xfrm>
        </p:spPr>
        <p:txBody>
          <a:bodyPr>
            <a:normAutofit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Свечана подела  потврда о учешћу у 4. мобилности</a:t>
            </a:r>
          </a:p>
          <a:p>
            <a:pPr marL="0" indent="0">
              <a:buNone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standing in front of a group of people sitting at tables&#10;&#10;Description automatically generated">
            <a:extLst>
              <a:ext uri="{FF2B5EF4-FFF2-40B4-BE49-F238E27FC236}">
                <a16:creationId xmlns:a16="http://schemas.microsoft.com/office/drawing/2014/main" id="{43D1BEEE-187C-51DF-7010-9CD06350D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99" r="2" b="2941"/>
          <a:stretch/>
        </p:blipFill>
        <p:spPr bwMode="auto"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solidFill>
            <a:schemeClr val="accent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A33B42-48D2-0F6D-367B-8BECE20996A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2852"/>
            <a:ext cx="2230469" cy="500066"/>
          </a:xfrm>
          <a:prstGeom prst="rect">
            <a:avLst/>
          </a:prstGeom>
          <a:noFill/>
        </p:spPr>
      </p:pic>
      <p:pic>
        <p:nvPicPr>
          <p:cNvPr id="11" name="Picture 1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D6CA300-FBAB-C297-4E49-821F81648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7" y="1134790"/>
            <a:ext cx="2019935" cy="269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and person standing in front of a chalkboard&#10;&#10;Description automatically generated">
            <a:extLst>
              <a:ext uri="{FF2B5EF4-FFF2-40B4-BE49-F238E27FC236}">
                <a16:creationId xmlns:a16="http://schemas.microsoft.com/office/drawing/2014/main" id="{C3E9365E-7BD5-5277-0881-428944739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8" y="4061869"/>
            <a:ext cx="2019934" cy="269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and person holding up a piece of paper&#10;&#10;Description automatically generated">
            <a:extLst>
              <a:ext uri="{FF2B5EF4-FFF2-40B4-BE49-F238E27FC236}">
                <a16:creationId xmlns:a16="http://schemas.microsoft.com/office/drawing/2014/main" id="{650375CE-16EA-197F-3DBB-1883D25664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02" y="1091434"/>
            <a:ext cx="1970405" cy="2625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group of people standing in a room with a table with flowers&#10;&#10;Description automatically generated">
            <a:extLst>
              <a:ext uri="{FF2B5EF4-FFF2-40B4-BE49-F238E27FC236}">
                <a16:creationId xmlns:a16="http://schemas.microsoft.com/office/drawing/2014/main" id="{1EEC6E95-7408-7563-2DB0-08A9DA010E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2277555" cy="1708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2" name="arrow.wav"/>
          </p:stSnd>
        </p:sndAc>
      </p:transition>
    </mc:Choice>
    <mc:Fallback>
      <p:transition advClick="0" advTm="3000">
        <p:sndAc>
          <p:stSnd>
            <p:snd r:embed="rId2" name="arrow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0758" y="3752850"/>
            <a:ext cx="3995217" cy="19285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пажњи</a:t>
            </a:r>
            <a:r>
              <a:rPr lang="sr-Cyrl-R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EE6754B-655D-4BFF-F45C-1D51582C1B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32" b="21643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2" name="TextBox 1"/>
          <p:cNvSpPr txBox="1"/>
          <p:nvPr/>
        </p:nvSpPr>
        <p:spPr>
          <a:xfrm>
            <a:off x="6660232" y="5681363"/>
            <a:ext cx="2123010" cy="104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2060"/>
                </a:solidFill>
              </a:rPr>
              <a:t>Реализатори</a:t>
            </a:r>
            <a:r>
              <a:rPr lang="en-US" sz="1600" dirty="0">
                <a:solidFill>
                  <a:srgbClr val="002060"/>
                </a:solidFill>
              </a:rPr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 err="1">
                <a:solidFill>
                  <a:srgbClr val="002060"/>
                </a:solidFill>
              </a:rPr>
              <a:t>Вера</a:t>
            </a:r>
            <a:r>
              <a:rPr lang="en-US" sz="1600" b="1" i="1" dirty="0">
                <a:solidFill>
                  <a:srgbClr val="002060"/>
                </a:solidFill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</a:rPr>
              <a:t>Кацаревић</a:t>
            </a:r>
            <a:endParaRPr lang="en-US" sz="1600" b="1" i="1" dirty="0">
              <a:solidFill>
                <a:srgbClr val="00206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 err="1">
                <a:solidFill>
                  <a:srgbClr val="002060"/>
                </a:solidFill>
              </a:rPr>
              <a:t>Јелена</a:t>
            </a:r>
            <a:r>
              <a:rPr lang="en-US" sz="1600" b="1" i="1" dirty="0">
                <a:solidFill>
                  <a:srgbClr val="002060"/>
                </a:solidFill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</a:rPr>
              <a:t>Вукашиновић</a:t>
            </a:r>
            <a:endParaRPr lang="en-US" sz="1600" b="1" i="1" dirty="0">
              <a:solidFill>
                <a:srgbClr val="00206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 err="1">
                <a:solidFill>
                  <a:srgbClr val="002060"/>
                </a:solidFill>
              </a:rPr>
              <a:t>Братислава</a:t>
            </a:r>
            <a:r>
              <a:rPr lang="en-US" sz="1600" b="1" i="1" dirty="0">
                <a:solidFill>
                  <a:srgbClr val="002060"/>
                </a:solidFill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</a:rPr>
              <a:t>Милетић</a:t>
            </a:r>
            <a:endParaRPr lang="en-US" sz="1600" b="1" i="1" dirty="0">
              <a:solidFill>
                <a:srgbClr val="00206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 err="1">
                <a:solidFill>
                  <a:srgbClr val="002060"/>
                </a:solidFill>
              </a:rPr>
              <a:t>Оливера</a:t>
            </a:r>
            <a:r>
              <a:rPr lang="en-US" sz="1600" b="1" i="1" dirty="0">
                <a:solidFill>
                  <a:srgbClr val="002060"/>
                </a:solidFill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</a:rPr>
              <a:t>Ђерић</a:t>
            </a:r>
            <a:endParaRPr lang="en-US" sz="1600" b="1" i="1" dirty="0">
              <a:solidFill>
                <a:srgbClr val="00206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BB2FD-8A6F-44AE-2A38-AC88C688DC0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60" y="128292"/>
            <a:ext cx="2246999" cy="50006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  <p:sndAc>
          <p:stSnd>
            <p:snd r:embed="rId2" name="arrow.wav"/>
          </p:stSnd>
        </p:sndAc>
      </p:transition>
    </mc:Choice>
    <mc:Fallback>
      <p:transition spd="slow" advClick="0" advTm="5000">
        <p:fade/>
        <p:sndAc>
          <p:stSnd>
            <p:snd r:embed="rId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1" y="110123"/>
            <a:ext cx="8980767" cy="686112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Први дан мобилности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6840" y="928671"/>
            <a:ext cx="8682878" cy="5715040"/>
          </a:xfrm>
        </p:spPr>
        <p:txBody>
          <a:bodyPr>
            <a:normAutofit/>
          </a:bodyPr>
          <a:lstStyle/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Пријем наставника и ученика из Средње школе Матије Антуна Рељковића из Славонског Брода </a:t>
            </a:r>
          </a:p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Обилазак школе, разгледање  кабинета у којима се реализује настава из стручних предмета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sr-Cyrl-R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sr-Latn-M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0124"/>
            <a:ext cx="2087593" cy="432048"/>
          </a:xfrm>
          <a:prstGeom prst="rect">
            <a:avLst/>
          </a:prstGeom>
          <a:noFill/>
        </p:spPr>
      </p:pic>
      <p:pic>
        <p:nvPicPr>
          <p:cNvPr id="12" name="Picture 11" descr="C:\Users\Administrator\Desktop\projekat 4. mob\1.dan\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8350" y="4676300"/>
            <a:ext cx="3204434" cy="18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  <a:softEdge rad="12700"/>
          </a:effectLst>
        </p:spPr>
      </p:pic>
      <p:pic>
        <p:nvPicPr>
          <p:cNvPr id="13" name="Picture 12" descr="C:\Users\Administrator\Desktop\projekat 4. mob\1.dan\7.jpg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282565" y="2468880"/>
            <a:ext cx="3249930" cy="203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C:\Users\Administrator\Desktop\projekat 4. mob\1.dan\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2347967"/>
            <a:ext cx="1700832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" name="Picture 1" descr="A group of people sitting around a tabl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83" y="4676300"/>
            <a:ext cx="2952257" cy="18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2" name="arrow.wav"/>
          </p:stSnd>
        </p:sndAc>
      </p:transition>
    </mc:Choice>
    <mc:Fallback>
      <p:transition advClick="0" advTm="3000">
        <p:sndAc>
          <p:stSnd>
            <p:snd r:embed="rId2" name="arrow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67666"/>
            <a:ext cx="8893651" cy="774720"/>
          </a:xfrm>
        </p:spPr>
        <p:txBody>
          <a:bodyPr>
            <a:normAutofit/>
          </a:bodyPr>
          <a:lstStyle/>
          <a:p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дан мобилности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161213"/>
            <a:ext cx="8893652" cy="5580155"/>
          </a:xfrm>
        </p:spPr>
        <p:txBody>
          <a:bodyPr/>
          <a:lstStyle/>
          <a:p>
            <a:r>
              <a:rPr lang="sr-Cyrl-R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sr-Cyrl-R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рисуство часу Рачунарства и информатике </a:t>
            </a:r>
            <a:endParaRPr lang="ru-RU" sz="22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Радионица о изради и основним елементима бизнис плана, као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заједничка активност учесника пројекта</a:t>
            </a:r>
            <a:endParaRPr lang="sr-Latn-ME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sr-Cyrl-R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Cyrl-RS" sz="2200" dirty="0">
              <a:solidFill>
                <a:srgbClr val="00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317005" cy="478406"/>
          </a:xfrm>
          <a:prstGeom prst="rect">
            <a:avLst/>
          </a:prstGeom>
          <a:noFill/>
        </p:spPr>
      </p:pic>
      <p:pic>
        <p:nvPicPr>
          <p:cNvPr id="4" name="Picture 3" descr="A group of people in a classroom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76130"/>
            <a:ext cx="2801227" cy="176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oup of people sitting at desks in a room with computer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70" y="4247330"/>
            <a:ext cx="3707850" cy="222237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Picture 6" descr="A group of people in a room with computers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0" y="4202323"/>
            <a:ext cx="3272790" cy="226737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Picture 7" descr="A group of people in a room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2211353"/>
            <a:ext cx="3473383" cy="1990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2" name="arrow.wav"/>
          </p:stSnd>
        </p:sndAc>
      </p:transition>
    </mc:Choice>
    <mc:Fallback>
      <p:transition advClick="0" advTm="3000">
        <p:sndAc>
          <p:stSnd>
            <p:snd r:embed="rId2" name="arrow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857256"/>
          </a:xfrm>
        </p:spPr>
        <p:txBody>
          <a:bodyPr>
            <a:normAutofit/>
          </a:bodyPr>
          <a:lstStyle/>
          <a:p>
            <a:r>
              <a:rPr lang="sr-Cyrl-R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Други дан мобилности</a:t>
            </a:r>
            <a:r>
              <a:rPr lang="sr-Latn-ME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Cyrl-R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слободне активности</a:t>
            </a:r>
            <a:endParaRPr lang="sr-Latn-ME" sz="2800" dirty="0"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056308"/>
            <a:ext cx="8640959" cy="5658840"/>
          </a:xfrm>
        </p:spPr>
        <p:txBody>
          <a:bodyPr/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Посета фирми Ђорђе заштита на раду д.о.о.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Обилазак Смедеревске тврђаве  </a:t>
            </a:r>
            <a:endParaRPr lang="ru-RU" sz="22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None/>
            </a:pPr>
            <a:endParaRPr lang="ru-RU" sz="22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sr-Latn-ME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2628449" y="3068960"/>
          <a:ext cx="3214113" cy="2906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0298"/>
            <a:ext cx="2000264" cy="428628"/>
          </a:xfrm>
          <a:prstGeom prst="rect">
            <a:avLst/>
          </a:prstGeom>
          <a:noFill/>
        </p:spPr>
      </p:pic>
      <p:pic>
        <p:nvPicPr>
          <p:cNvPr id="14" name="Picture 13" descr="F:\projekat 4. mob\2.dan\2.deo\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422070"/>
            <a:ext cx="3357586" cy="214314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Picture 14" descr="F:\projekat 4. mob\2.dan\2.deo\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1989128"/>
            <a:ext cx="3357586" cy="2143140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Picture 15" descr="F:\projekat 4. mob\2.dan\2.deo\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982" y="1141418"/>
            <a:ext cx="2243137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Picture 17" descr="F:\projekat 4. mob\2.dan\2.deo\5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74404" y="4422070"/>
            <a:ext cx="3434715" cy="218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2" name="arrow.wav"/>
          </p:stSnd>
        </p:sndAc>
      </p:transition>
    </mc:Choice>
    <mc:Fallback>
      <p:transition advClick="0" advTm="3000">
        <p:sndAc>
          <p:stSnd>
            <p:snd r:embed="rId2" name="arrow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71414"/>
            <a:ext cx="8715468" cy="571528"/>
          </a:xfrm>
        </p:spPr>
        <p:txBody>
          <a:bodyPr>
            <a:normAutofit/>
          </a:bodyPr>
          <a:lstStyle/>
          <a:p>
            <a:r>
              <a:rPr lang="sr-Cyrl-R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Трећи дан мобилности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282" y="714380"/>
            <a:ext cx="8786874" cy="6000768"/>
          </a:xfrm>
        </p:spPr>
        <p:txBody>
          <a:bodyPr>
            <a:normAutofit/>
          </a:bodyPr>
          <a:lstStyle/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Радионица у оквиру Еразмус+ пројекта ,,Примена ИКТ алата у настави предузетништва“. Заједничка активност на изради маркетинг и бизнис плана за одабрану пословне идеје</a:t>
            </a:r>
          </a:p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Посета часу Српског језика и књижевности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2852"/>
            <a:ext cx="2102983" cy="428628"/>
          </a:xfrm>
          <a:prstGeom prst="rect">
            <a:avLst/>
          </a:prstGeom>
          <a:noFill/>
        </p:spPr>
      </p:pic>
      <p:pic>
        <p:nvPicPr>
          <p:cNvPr id="9" name="Picture 8" descr="F:\projekat 4. mob\3.dan\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429132"/>
            <a:ext cx="34592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" name="Picture 9" descr="F:\projekat 4. mob\3.dan\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214245"/>
            <a:ext cx="3459554" cy="19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2" name="Picture 11" descr="F:\projekat 4. mob\3.dan\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505" y="1412240"/>
            <a:ext cx="2173605" cy="323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F:\projekat 4. mob\3.dan\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4714884"/>
            <a:ext cx="340994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2" name="arrow.wav"/>
          </p:stSnd>
        </p:sndAc>
      </p:transition>
    </mc:Choice>
    <mc:Fallback>
      <p:transition advClick="0" advTm="3000">
        <p:sndAc>
          <p:stSnd>
            <p:snd r:embed="rId2" name="arrow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0"/>
            <a:ext cx="8786874" cy="1000108"/>
          </a:xfrm>
        </p:spPr>
        <p:txBody>
          <a:bodyPr>
            <a:noAutofit/>
          </a:bodyPr>
          <a:lstStyle/>
          <a:p>
            <a:br>
              <a:rPr lang="sr-Cyrl-R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Трећи дан мобилности – слободне активности</a:t>
            </a:r>
            <a:endParaRPr lang="en-US" sz="2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85720" y="1142984"/>
            <a:ext cx="8572560" cy="5500726"/>
          </a:xfrm>
        </p:spPr>
        <p:txBody>
          <a:bodyPr>
            <a:normAutofit/>
          </a:bodyPr>
          <a:lstStyle/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осета</a:t>
            </a: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Музеј</a:t>
            </a: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 Смедереву</a:t>
            </a:r>
          </a:p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Обилазак цркве Успење Пресвете Богородице</a:t>
            </a:r>
          </a:p>
          <a:p>
            <a:pPr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6632"/>
            <a:ext cx="2103553" cy="432048"/>
          </a:xfrm>
          <a:prstGeom prst="rect">
            <a:avLst/>
          </a:prstGeom>
          <a:noFill/>
        </p:spPr>
      </p:pic>
      <p:pic>
        <p:nvPicPr>
          <p:cNvPr id="9" name="Picture 8" descr="F:\projekat 4. mob\3.dan\2.deo\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097" y="1960280"/>
            <a:ext cx="2981325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F:\projekat 4. mob\3.dan\2.deo\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71876"/>
            <a:ext cx="436721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F:\projekat 4. mob\3.dan\2.deo\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4000504"/>
            <a:ext cx="185738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F:\projekat 4. mob\3.dan\2.deo\1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25" y="998220"/>
            <a:ext cx="1749425" cy="250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F:\projekat 4. mob\3.dan\2.deo\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22" y="4000504"/>
            <a:ext cx="185738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3" name="arrow.wav"/>
          </p:stSnd>
        </p:sndAc>
      </p:transition>
    </mc:Choice>
    <mc:Fallback>
      <p:transition advClick="0" advTm="3000">
        <p:sndAc>
          <p:stSnd>
            <p:snd r:embed="rId3" name="arrow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929718" cy="582618"/>
          </a:xfrm>
        </p:spPr>
        <p:txBody>
          <a:bodyPr>
            <a:normAutofit/>
          </a:bodyPr>
          <a:lstStyle/>
          <a:p>
            <a:r>
              <a:rPr lang="sr-Cyrl-R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Четврти дан мобилности</a:t>
            </a:r>
            <a:endParaRPr lang="en-US" sz="2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282" y="785794"/>
            <a:ext cx="8715436" cy="585791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низу радиониц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</a:t>
            </a: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презентације за бизнис план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Посета часу Основи хирургије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Обилазак пекарске радионице, школске економије и специјализованих учионица</a:t>
            </a:r>
          </a:p>
          <a:p>
            <a:pPr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br>
              <a:rPr lang="ru-RU" sz="2400" dirty="0"/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br>
              <a:rPr lang="ru-RU" sz="2400" dirty="0"/>
            </a:br>
            <a:br>
              <a:rPr lang="ru-RU" sz="2400" dirty="0"/>
            </a:b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4102"/>
            <a:ext cx="2246429" cy="496586"/>
          </a:xfrm>
          <a:prstGeom prst="rect">
            <a:avLst/>
          </a:prstGeom>
          <a:noFill/>
        </p:spPr>
      </p:pic>
      <p:pic>
        <p:nvPicPr>
          <p:cNvPr id="8" name="Picture 7" descr="F:\projekat 4. mob\4.dan\1.deo 4 dan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500306"/>
            <a:ext cx="2736304" cy="179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  <a:softEdge rad="12700"/>
          </a:effectLst>
        </p:spPr>
      </p:pic>
      <p:pic>
        <p:nvPicPr>
          <p:cNvPr id="11" name="Picture 10" descr="C:\Users\Administrator\Downloads\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643446"/>
            <a:ext cx="276652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  <a:softEdge rad="12700"/>
          </a:effectLst>
        </p:spPr>
      </p:pic>
      <p:pic>
        <p:nvPicPr>
          <p:cNvPr id="12" name="Picture 11" descr="F:\projekat 4. mob\4.dan\1.deo 4 dan\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643446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  <a:softEdge rad="12700"/>
          </a:effectLst>
        </p:spPr>
      </p:pic>
      <p:pic>
        <p:nvPicPr>
          <p:cNvPr id="13" name="Picture 12" descr="F:\projekat 4. mob\4.dan\1.deo 4 dan\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51256" y="5132860"/>
            <a:ext cx="2678462" cy="1552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F:\projekat 4. mob\4.dan\1.deo 4 dan\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7" y="2500306"/>
            <a:ext cx="2707529" cy="1792790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5" name="Picture 14" descr="F:\projekat 4. mob\4.dan\1.deo 4 dan\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1952432"/>
            <a:ext cx="1982786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F:\projekat 4. mob\4.dan\1.deo 4 dan\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17117" y="3465651"/>
            <a:ext cx="2425701" cy="158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2" name="arrow.wav"/>
          </p:stSnd>
        </p:sndAc>
      </p:transition>
    </mc:Choice>
    <mc:Fallback>
      <p:transition advClick="0" advTm="3000">
        <p:sndAc>
          <p:stSnd>
            <p:snd r:embed="rId2" name="arrow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785818"/>
          </a:xfrm>
        </p:spPr>
        <p:txBody>
          <a:bodyPr>
            <a:normAutofit/>
          </a:bodyPr>
          <a:lstStyle/>
          <a:p>
            <a:r>
              <a:rPr lang="sr-Cyrl-R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Четврти дан мобилности – слободне активности</a:t>
            </a:r>
            <a:endParaRPr lang="en-US" sz="2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1000108"/>
            <a:ext cx="8858312" cy="5741260"/>
          </a:xfrm>
        </p:spPr>
        <p:txBody>
          <a:bodyPr>
            <a:normAutofit/>
          </a:bodyPr>
          <a:lstStyle/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Посета Винарији Јанко.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Обилазак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летњиковца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владарске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породице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Обреновић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Златни</a:t>
            </a:r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брег</a:t>
            </a:r>
            <a:endParaRPr lang="sr-Cyrl-R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1975499" cy="428628"/>
          </a:xfrm>
          <a:prstGeom prst="rect">
            <a:avLst/>
          </a:prstGeom>
          <a:noFill/>
        </p:spPr>
      </p:pic>
      <p:pic>
        <p:nvPicPr>
          <p:cNvPr id="9" name="Picture 8" descr="F:\projekat 4. mob\4.dan\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214554"/>
            <a:ext cx="3027362" cy="215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 descr="F:\projekat 4. mob\4.dan\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139" y="2214554"/>
            <a:ext cx="3071835" cy="215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Picture 12" descr="F:\projekat 4. mob\4.dan\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3547" y="4643446"/>
            <a:ext cx="3019427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 descr="F:\projekat 4. mob\4.dan\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8834" y="2852936"/>
            <a:ext cx="1837991" cy="3096344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alpha val="60000"/>
              </a:schemeClr>
            </a:glow>
            <a:softEdge rad="112500"/>
          </a:effectLst>
        </p:spPr>
      </p:pic>
      <p:pic>
        <p:nvPicPr>
          <p:cNvPr id="15" name="Picture 14" descr="F:\projekat 4. mob\4.dan\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614883"/>
            <a:ext cx="3027362" cy="19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2" name="arrow.wav"/>
          </p:stSnd>
        </p:sndAc>
      </p:transition>
    </mc:Choice>
    <mc:Fallback>
      <p:transition advClick="0" advTm="3000">
        <p:sndAc>
          <p:stSnd>
            <p:snd r:embed="rId2" name="arrow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857232"/>
          </a:xfrm>
        </p:spPr>
        <p:txBody>
          <a:bodyPr>
            <a:normAutofit fontScale="90000"/>
          </a:bodyPr>
          <a:lstStyle/>
          <a:p>
            <a:r>
              <a:rPr lang="sr-Cyrl-R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r-Cyrl-R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Cyrl-RS" sz="31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Пети дан мобилности</a:t>
            </a:r>
            <a:endParaRPr lang="en-US" sz="31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282" y="857232"/>
            <a:ext cx="8715436" cy="578647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r-Cyrl-RS" sz="2200" dirty="0">
                <a:latin typeface="Times New Roman" pitchFamily="18" charset="0"/>
                <a:cs typeface="Times New Roman" pitchFamily="18" charset="0"/>
              </a:rPr>
              <a:t>Завршна радионица пројекта ученици су образлагали свој бизнис план уз ПП презентацију</a:t>
            </a:r>
          </a:p>
          <a:p>
            <a:pPr>
              <a:spcBef>
                <a:spcPts val="0"/>
              </a:spcBef>
            </a:pPr>
            <a:r>
              <a:rPr lang="sr-Cyrl-RS" sz="2200" dirty="0">
                <a:latin typeface="Times New Roman" pitchFamily="18" charset="0"/>
                <a:cs typeface="Times New Roman" pitchFamily="18" charset="0"/>
              </a:rPr>
              <a:t>Размене искустава и развијање тимског и такмичарског духа</a:t>
            </a:r>
          </a:p>
          <a:p>
            <a:pPr>
              <a:buNone/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68" y="135698"/>
            <a:ext cx="2246999" cy="500066"/>
          </a:xfrm>
          <a:prstGeom prst="rect">
            <a:avLst/>
          </a:prstGeom>
          <a:noFill/>
        </p:spPr>
      </p:pic>
      <p:pic>
        <p:nvPicPr>
          <p:cNvPr id="8" name="Picture 7" descr="F:\projekat 4. mob\5.dan\5.jpg"/>
          <p:cNvPicPr/>
          <p:nvPr/>
        </p:nvPicPr>
        <p:blipFill>
          <a:blip r:embed="rId4" cstate="print">
            <a:lum contrast="-7000"/>
          </a:blip>
          <a:srcRect/>
          <a:stretch>
            <a:fillRect/>
          </a:stretch>
        </p:blipFill>
        <p:spPr bwMode="auto">
          <a:xfrm>
            <a:off x="305407" y="1999670"/>
            <a:ext cx="2463077" cy="16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F:\projekat 4. mob\5.dan\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5703" y="3643314"/>
            <a:ext cx="3390785" cy="180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F:\projekat 4. mob\5.dan\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786322"/>
            <a:ext cx="2357455" cy="173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F:\projekat 4. mob\5.dan\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98263" y="1999670"/>
            <a:ext cx="2419704" cy="180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F:\projekat 4. mob\5.dan\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45733" y="4714884"/>
            <a:ext cx="2419704" cy="180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ndAc>
          <p:stSnd>
            <p:snd r:embed="rId2" name="arrow.wav"/>
          </p:stSnd>
        </p:sndAc>
      </p:transition>
    </mc:Choice>
    <mc:Fallback>
      <p:transition advClick="0" advTm="3000">
        <p:sndAc>
          <p:stSnd>
            <p:snd r:embed="rId2" name="arrow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289</Words>
  <Application>Microsoft Office PowerPoint</Application>
  <PresentationFormat>On-screen Show (4:3)</PresentationFormat>
  <Paragraphs>43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Constantia</vt:lpstr>
      <vt:lpstr>Times New Roman</vt:lpstr>
      <vt:lpstr>Wingdings 2</vt:lpstr>
      <vt:lpstr>Flow</vt:lpstr>
      <vt:lpstr>              Пројекат   Примена ИКТ алата у настави предузетништва </vt:lpstr>
      <vt:lpstr>  Први дан мобилности</vt:lpstr>
      <vt:lpstr>Други дан мобилности</vt:lpstr>
      <vt:lpstr> Други дан мобилности-слободне активности</vt:lpstr>
      <vt:lpstr>Трећи дан мобилности</vt:lpstr>
      <vt:lpstr> Трећи дан мобилности – слободне активности</vt:lpstr>
      <vt:lpstr>Четврти дан мобилности</vt:lpstr>
      <vt:lpstr>Четврти дан мобилности – слободне активности</vt:lpstr>
      <vt:lpstr>       Пети дан мобилности</vt:lpstr>
      <vt:lpstr>Пети дан мобилности - завршна активност</vt:lpstr>
      <vt:lpstr>Хвала на пажњи!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Uroš Novokmet - 2022200354</cp:lastModifiedBy>
  <cp:revision>325</cp:revision>
  <cp:lastPrinted>2024-01-28T09:50:00Z</cp:lastPrinted>
  <dcterms:created xsi:type="dcterms:W3CDTF">2024-01-17T17:25:00Z</dcterms:created>
  <dcterms:modified xsi:type="dcterms:W3CDTF">2024-12-17T11:30:21Z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5070FF62A61C470880AA5EF879EC97D2_12</vt:lpwstr>
  </property>
  <property fmtid="{D5CDD505-2E9C-101B-9397-08002B2CF9AE}" pid="3" name="KSOProductBuildVer">
    <vt:lpwstr>2057-12.2.0.19307</vt:lpwstr>
  </property>
</Properties>
</file>